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8" r:id="rId6"/>
    <p:sldId id="257" r:id="rId7"/>
    <p:sldId id="261" r:id="rId8"/>
    <p:sldId id="260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EF541F-24BC-CCAF-8342-03F6E4974374}" name="Isabella Garramone" initials="IG" userId="S::Isabella_Garramone@abtassoc.com::53a36b06-5f9d-403c-9dd7-fd7cde1ae029" providerId="AD"/>
  <p188:author id="{4B45E38A-405D-643A-C689-BF2CDA10F532}" name="Koebel, Tiffany L - OPA" initials="KTLO" userId="S::koebel.tiffany.l@dol.gov::7d8e6c37-b5d8-4dd4-9a05-9958377c3f9a" providerId="AD"/>
  <p188:author id="{9780C4DC-BF4B-3473-7686-42A2E6A30094}" name="Debra Fleischer" initials="DF" userId="S::debra_fleischer@abtassoc.com::6c9ceee5-b5dd-4ac6-bb1a-29b7acd15f1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6B7A06-5B7F-4A18-A403-54EFA90304C4}" v="81" dt="2023-07-28T17:09:13.677"/>
    <p1510:client id="{FB539B47-8BC0-404A-BF4D-71674B974D55}" v="7" dt="2023-08-02T15:17:27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3" autoAdjust="0"/>
    <p:restoredTop sz="94249" autoAdjust="0"/>
  </p:normalViewPr>
  <p:slideViewPr>
    <p:cSldViewPr snapToGrid="0">
      <p:cViewPr varScale="1">
        <p:scale>
          <a:sx n="85" d="100"/>
          <a:sy n="85" d="100"/>
        </p:scale>
        <p:origin x="58" y="48"/>
      </p:cViewPr>
      <p:guideLst/>
    </p:cSldViewPr>
  </p:slideViewPr>
  <p:outlineViewPr>
    <p:cViewPr>
      <p:scale>
        <a:sx n="33" d="100"/>
        <a:sy n="33" d="100"/>
      </p:scale>
      <p:origin x="0" y="-37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29FD8-BC20-473D-BF9E-9C89182D9658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76348-06C6-4677-868A-F9494A66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3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76348-06C6-4677-868A-F9494A664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76348-06C6-4677-868A-F9494A6645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72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76348-06C6-4677-868A-F9494A6645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5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76348-06C6-4677-868A-F9494A6645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95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Left side of screen: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Start simple to build emotional connection with coworkers.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side of screen speech bubbles: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176348-06C6-4677-868A-F9494A6645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6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8329" y="1722267"/>
            <a:ext cx="7240895" cy="178769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8328" y="3664182"/>
            <a:ext cx="72408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2617" y="72159"/>
            <a:ext cx="7155401" cy="10724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615" y="1411549"/>
            <a:ext cx="7155401" cy="509578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57200">
              <a:lnSpc>
                <a:spcPct val="100000"/>
              </a:lnSpc>
              <a:defRPr sz="2800"/>
            </a:lvl2pPr>
            <a:lvl3pPr marL="685800">
              <a:lnSpc>
                <a:spcPct val="100000"/>
              </a:lnSpc>
              <a:defRPr sz="2800"/>
            </a:lvl3pPr>
            <a:lvl4pPr marL="914400">
              <a:lnSpc>
                <a:spcPct val="100000"/>
              </a:lnSpc>
              <a:defRPr sz="2800"/>
            </a:lvl4pPr>
            <a:lvl5pPr marL="1143000">
              <a:lnSpc>
                <a:spcPct val="100000"/>
              </a:lnSpc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06293301-4597-C491-5703-C6AF8D8F764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38329" y="72159"/>
            <a:ext cx="7279689" cy="1072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8329" y="1411549"/>
            <a:ext cx="7279688" cy="5095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Tenorite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owrightno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988lifeli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D823E-8285-85D2-B0D0-8BA13DBBF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Support One Another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C253F-84CF-8E7C-8038-B960D4557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Talking about Mental Health with Coworkers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4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9B509-F575-027B-9E28-7B646635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2617" y="72159"/>
            <a:ext cx="7155401" cy="1339390"/>
          </a:xfrm>
        </p:spPr>
        <p:txBody>
          <a:bodyPr/>
          <a:lstStyle/>
          <a:p>
            <a:r>
              <a:rPr lang="en-US" dirty="0">
                <a:cs typeface="Calibri Light"/>
              </a:rPr>
              <a:t>Workplace Stress is Common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E463A-A3FC-7164-D2FE-49C318A2F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Workplaces can be a source of stress. </a:t>
            </a:r>
          </a:p>
          <a:p>
            <a:r>
              <a:rPr lang="en-US" dirty="0">
                <a:cs typeface="Calibri"/>
              </a:rPr>
              <a:t>However, they can also provide r</a:t>
            </a:r>
            <a:r>
              <a:rPr lang="en-US" sz="2800" dirty="0">
                <a:cs typeface="Calibri"/>
              </a:rPr>
              <a:t>esources, solutions, and support for mental health and wellbeing. </a:t>
            </a:r>
          </a:p>
          <a:p>
            <a:r>
              <a:rPr lang="en-US" dirty="0">
                <a:cs typeface="Calibri"/>
              </a:rPr>
              <a:t>You are not alone in dealing with workplace stress.</a:t>
            </a:r>
          </a:p>
          <a:p>
            <a:r>
              <a:rPr lang="en-US" b="1" dirty="0">
                <a:cs typeface="Calibri"/>
              </a:rPr>
              <a:t>One way we can help create a workplace culture that supports mental health is by talking about mental health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69713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3128-699B-3796-24BD-DF2C8BBD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2617" y="72159"/>
            <a:ext cx="7155401" cy="1072430"/>
          </a:xfrm>
        </p:spPr>
        <p:txBody>
          <a:bodyPr>
            <a:normAutofit fontScale="90000"/>
          </a:bodyPr>
          <a:lstStyle/>
          <a:p>
            <a:r>
              <a:rPr lang="en-US" dirty="0"/>
              <a:t>Be Respectful &amp; Listen Compassionately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CAB862DD-D613-99E0-9F0B-6925F29A5F82}"/>
              </a:ext>
            </a:extLst>
          </p:cNvPr>
          <p:cNvSpPr/>
          <p:nvPr/>
        </p:nvSpPr>
        <p:spPr>
          <a:xfrm flipH="1">
            <a:off x="73981" y="206406"/>
            <a:ext cx="2917793" cy="779015"/>
          </a:xfrm>
          <a:prstGeom prst="wedgeRoundRectCallout">
            <a:avLst>
              <a:gd name="adj1" fmla="val -35730"/>
              <a:gd name="adj2" fmla="val 71218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How's it going?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8C9E7D28-5578-38A2-CEFE-16BA34B57183}"/>
              </a:ext>
            </a:extLst>
          </p:cNvPr>
          <p:cNvSpPr/>
          <p:nvPr/>
        </p:nvSpPr>
        <p:spPr>
          <a:xfrm flipH="1">
            <a:off x="1216240" y="1411549"/>
            <a:ext cx="3275130" cy="1020244"/>
          </a:xfrm>
          <a:prstGeom prst="wedgeRoundRectCallout">
            <a:avLst>
              <a:gd name="adj1" fmla="val -37359"/>
              <a:gd name="adj2" fmla="val 62501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I’m here if you want to chat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5C01-4E72-6521-68D9-7F06692F8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615" y="1411549"/>
            <a:ext cx="7155401" cy="50957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Offer simple check-ins</a:t>
            </a:r>
          </a:p>
          <a:p>
            <a:r>
              <a:rPr lang="en-US" dirty="0"/>
              <a:t>Be understanding if someone does not want to talk</a:t>
            </a:r>
          </a:p>
          <a:p>
            <a:r>
              <a:rPr lang="en-US" dirty="0"/>
              <a:t>Let them know you are here to listen</a:t>
            </a:r>
          </a:p>
          <a:p>
            <a:r>
              <a:rPr lang="en-US" dirty="0"/>
              <a:t>Give them your undivided attention</a:t>
            </a:r>
          </a:p>
          <a:p>
            <a:r>
              <a:rPr lang="en-US" dirty="0"/>
              <a:t>Listen without judgement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1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72BF-A770-871F-CC2B-53ED559FE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2617" y="72159"/>
            <a:ext cx="7155401" cy="1072430"/>
          </a:xfrm>
        </p:spPr>
        <p:txBody>
          <a:bodyPr>
            <a:normAutofit fontScale="90000"/>
          </a:bodyPr>
          <a:lstStyle/>
          <a:p>
            <a:r>
              <a:rPr lang="en-US" dirty="0"/>
              <a:t>Signs more Assistance May be Needed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B8AC0E4-89D3-3575-46F0-C4F7A2687666}"/>
              </a:ext>
            </a:extLst>
          </p:cNvPr>
          <p:cNvSpPr/>
          <p:nvPr/>
        </p:nvSpPr>
        <p:spPr>
          <a:xfrm flipH="1">
            <a:off x="828446" y="480380"/>
            <a:ext cx="2962318" cy="1166901"/>
          </a:xfrm>
          <a:prstGeom prst="wedgeRoundRectCallout">
            <a:avLst>
              <a:gd name="adj1" fmla="val -29556"/>
              <a:gd name="adj2" fmla="val 70165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Thanks for talking with me.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1AE03-2568-7BF8-8F20-DD9660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615" y="1411549"/>
            <a:ext cx="7155401" cy="50957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dirty="0"/>
              <a:t>Eating or sleeping too much or too little</a:t>
            </a:r>
          </a:p>
          <a:p>
            <a:pPr lvl="1"/>
            <a:r>
              <a:rPr lang="en-US" dirty="0"/>
              <a:t>Low or no energy</a:t>
            </a:r>
          </a:p>
          <a:p>
            <a:pPr lvl="1"/>
            <a:r>
              <a:rPr lang="en-US" dirty="0"/>
              <a:t>Pulling away or keeping to oneself more</a:t>
            </a:r>
          </a:p>
          <a:p>
            <a:pPr lvl="1"/>
            <a:r>
              <a:rPr lang="en-US" dirty="0"/>
              <a:t>Excessive worry</a:t>
            </a:r>
          </a:p>
          <a:p>
            <a:pPr lvl="1"/>
            <a:r>
              <a:rPr lang="en-US" dirty="0"/>
              <a:t>Unusual smoking, drinking, or drug use</a:t>
            </a:r>
          </a:p>
          <a:p>
            <a:pPr lvl="1"/>
            <a:r>
              <a:rPr lang="en-US" dirty="0"/>
              <a:t>Thoughts of self-harm or suicide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to do next?</a:t>
            </a:r>
          </a:p>
        </p:txBody>
      </p:sp>
    </p:spTree>
    <p:extLst>
      <p:ext uri="{BB962C8B-B14F-4D97-AF65-F5344CB8AC3E}">
        <p14:creationId xmlns:p14="http://schemas.microsoft.com/office/powerpoint/2010/main" val="87768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D6B82-E09B-CC56-D48F-28E0744A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2617" y="72159"/>
            <a:ext cx="7155401" cy="1072430"/>
          </a:xfrm>
        </p:spPr>
        <p:txBody>
          <a:bodyPr>
            <a:normAutofit/>
          </a:bodyPr>
          <a:lstStyle/>
          <a:p>
            <a:r>
              <a:rPr lang="en-US" dirty="0"/>
              <a:t>Share Resources and Information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3F5D4CCE-C941-1679-72CF-238B58DAAC96}"/>
              </a:ext>
            </a:extLst>
          </p:cNvPr>
          <p:cNvSpPr/>
          <p:nvPr/>
        </p:nvSpPr>
        <p:spPr>
          <a:xfrm flipH="1">
            <a:off x="221941" y="149514"/>
            <a:ext cx="2894159" cy="1006413"/>
          </a:xfrm>
          <a:prstGeom prst="wedgeRoundRectCallout">
            <a:avLst>
              <a:gd name="adj1" fmla="val -29556"/>
              <a:gd name="adj2" fmla="val 70165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Here are some resources I found.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EB3BCC9F-A28B-15C7-3522-FA41407B153D}"/>
              </a:ext>
            </a:extLst>
          </p:cNvPr>
          <p:cNvSpPr/>
          <p:nvPr/>
        </p:nvSpPr>
        <p:spPr>
          <a:xfrm flipH="1">
            <a:off x="1050578" y="1486315"/>
            <a:ext cx="3534563" cy="1072431"/>
          </a:xfrm>
          <a:prstGeom prst="wedgeRoundRectCallout">
            <a:avLst>
              <a:gd name="adj1" fmla="val -33565"/>
              <a:gd name="adj2" fmla="val 66583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Did you know HR has this program we can use?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B26F0-8857-576B-815F-6D325DE3C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615" y="1411549"/>
            <a:ext cx="7155401" cy="50957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Some people may need additional support </a:t>
            </a:r>
          </a:p>
          <a:p>
            <a:r>
              <a:rPr lang="en-US" dirty="0"/>
              <a:t>It may not be appropriate for you to offer advice</a:t>
            </a:r>
          </a:p>
          <a:p>
            <a:r>
              <a:rPr lang="en-US" dirty="0"/>
              <a:t>Refer them to your HR department or employee assistance program</a:t>
            </a:r>
          </a:p>
        </p:txBody>
      </p:sp>
    </p:spTree>
    <p:extLst>
      <p:ext uri="{BB962C8B-B14F-4D97-AF65-F5344CB8AC3E}">
        <p14:creationId xmlns:p14="http://schemas.microsoft.com/office/powerpoint/2010/main" val="85882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3878-212C-1582-30BA-E676151B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2617" y="72159"/>
            <a:ext cx="7155401" cy="1072430"/>
          </a:xfrm>
        </p:spPr>
        <p:txBody>
          <a:bodyPr>
            <a:normAutofit/>
          </a:bodyPr>
          <a:lstStyle/>
          <a:p>
            <a:r>
              <a:rPr lang="en-US" dirty="0"/>
              <a:t>Check Back Later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BC2B6BE-7913-8D74-D262-6C3F0E88E9CA}"/>
              </a:ext>
            </a:extLst>
          </p:cNvPr>
          <p:cNvSpPr/>
          <p:nvPr/>
        </p:nvSpPr>
        <p:spPr>
          <a:xfrm flipH="1">
            <a:off x="73982" y="72159"/>
            <a:ext cx="2427165" cy="1127626"/>
          </a:xfrm>
          <a:prstGeom prst="wedgeRoundRectCallout">
            <a:avLst>
              <a:gd name="adj1" fmla="val -29556"/>
              <a:gd name="adj2" fmla="val 70165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How are you today? 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E67F8928-2EF2-27D2-FB8D-AD9B63A95CEE}"/>
              </a:ext>
            </a:extLst>
          </p:cNvPr>
          <p:cNvSpPr/>
          <p:nvPr/>
        </p:nvSpPr>
        <p:spPr>
          <a:xfrm flipH="1">
            <a:off x="1611846" y="1500405"/>
            <a:ext cx="2944696" cy="1127626"/>
          </a:xfrm>
          <a:prstGeom prst="wedgeRoundRectCallout">
            <a:avLst>
              <a:gd name="adj1" fmla="val -29556"/>
              <a:gd name="adj2" fmla="val 70165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How can I support you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08A5D-A9CB-3BFB-8BD8-18F76E01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615" y="1411549"/>
            <a:ext cx="7155401" cy="50957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Find a balance between checking in and giving space</a:t>
            </a:r>
          </a:p>
          <a:p>
            <a:r>
              <a:rPr lang="en-US" dirty="0"/>
              <a:t>Meanwhile, continue building trust and respect in other ways</a:t>
            </a:r>
          </a:p>
          <a:p>
            <a:r>
              <a:rPr lang="en-US" dirty="0"/>
              <a:t>The more you build emotional connections with each other, the easier these conversations become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0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F739-DB67-ABCB-08EE-876233B1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>
                <a:cs typeface="Calibri Light"/>
              </a:rPr>
              <a:t>Try it! </a:t>
            </a:r>
            <a:endParaRPr lang="en-US" sz="3000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E5B2963-6BEA-9F7D-FD49-366A17CDC381}"/>
              </a:ext>
            </a:extLst>
          </p:cNvPr>
          <p:cNvSpPr/>
          <p:nvPr/>
        </p:nvSpPr>
        <p:spPr>
          <a:xfrm flipH="1">
            <a:off x="73982" y="76019"/>
            <a:ext cx="3406065" cy="1267407"/>
          </a:xfrm>
          <a:prstGeom prst="wedgeRoundRectCallout">
            <a:avLst>
              <a:gd name="adj1" fmla="val -29556"/>
              <a:gd name="adj2" fmla="val 70165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ts val="2600"/>
              </a:lnSpc>
            </a:pPr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How are you feeling about the workload from that new project?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221E00B-DD3C-583B-D872-1EF5D98FDCC4}"/>
              </a:ext>
            </a:extLst>
          </p:cNvPr>
          <p:cNvSpPr/>
          <p:nvPr/>
        </p:nvSpPr>
        <p:spPr>
          <a:xfrm flipH="1">
            <a:off x="73981" y="1699163"/>
            <a:ext cx="4498017" cy="923168"/>
          </a:xfrm>
          <a:prstGeom prst="wedgeRoundRectCallout">
            <a:avLst>
              <a:gd name="adj1" fmla="val -29556"/>
              <a:gd name="adj2" fmla="val 70165"/>
              <a:gd name="adj3" fmla="val 16667"/>
            </a:avLst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Dreaming Outloud Pro"/>
                <a:cs typeface="Calibri"/>
              </a:rPr>
              <a:t>What have you been up to lately outside of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EA1A7-6901-EC59-3CA9-27F894B08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329" y="1411550"/>
            <a:ext cx="7279688" cy="29118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 small groups</a:t>
            </a:r>
          </a:p>
          <a:p>
            <a:pPr lvl="1"/>
            <a:r>
              <a:rPr lang="en-US" sz="2800" dirty="0">
                <a:cs typeface="Calibri"/>
              </a:rPr>
              <a:t>Practice starting these conversations with your colleagues or come up with your own conversation starter.</a:t>
            </a:r>
            <a:endParaRPr lang="en-US" sz="2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920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D517C-2BA9-EC4D-4485-07708312F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21205" y="49166"/>
            <a:ext cx="7279689" cy="73852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Conclusion and 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24B38-397E-CE03-C66B-98577745E15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13313" y="858956"/>
            <a:ext cx="6914066" cy="527711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Coworker support is just one way to support mental health and wellbeing in the workplace. </a:t>
            </a:r>
          </a:p>
          <a:p>
            <a:r>
              <a:rPr lang="en-US" dirty="0">
                <a:cs typeface="Calibri"/>
              </a:rPr>
              <a:t>Let's all support each other for a healthier and safer workplace.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cs typeface="Calibri"/>
              </a:rPr>
              <a:t>osha.gov/workplace-stress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pPr marL="0" indent="0">
              <a:buNone/>
            </a:pPr>
            <a:r>
              <a:rPr lang="en-US" sz="3200" b="1" dirty="0">
                <a:latin typeface="Tenorite"/>
                <a:cs typeface="Calibri"/>
              </a:rPr>
              <a:t>Additional Resources </a:t>
            </a:r>
            <a:endParaRPr lang="en-US" sz="3200" b="1">
              <a:cs typeface="Calibri"/>
              <a:hlinkClick r:id="" action="ppaction://noaction"/>
            </a:endParaRPr>
          </a:p>
          <a:p>
            <a:r>
              <a:rPr lang="en-US" sz="2400" dirty="0">
                <a:cs typeface="Calibri"/>
                <a:hlinkClick r:id="rId3"/>
              </a:rPr>
              <a:t>CDC How Right Now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cs typeface="Calibri"/>
                <a:hlinkClick r:id="rId4"/>
              </a:rPr>
              <a:t>–</a:t>
            </a:r>
            <a:r>
              <a:rPr lang="en-US" sz="2400" dirty="0">
                <a:cs typeface="Calibri"/>
              </a:rPr>
              <a:t> find resources, services, and help </a:t>
            </a:r>
            <a:endParaRPr lang="en-US" sz="2400" dirty="0">
              <a:cs typeface="Calibri"/>
              <a:hlinkClick r:id="rId4"/>
            </a:endParaRPr>
          </a:p>
          <a:p>
            <a:r>
              <a:rPr lang="en-US" sz="2400" dirty="0">
                <a:cs typeface="Calibri"/>
                <a:hlinkClick r:id="rId4"/>
              </a:rPr>
              <a:t>988 Suicide &amp; Crisis Lifeline</a:t>
            </a:r>
            <a:r>
              <a:rPr lang="en-US" sz="2400" dirty="0">
                <a:cs typeface="Calibri"/>
              </a:rPr>
              <a:t> – 24/7 free and confidential support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146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CE6B709A97714EB59DDCC8A22A708D" ma:contentTypeVersion="12" ma:contentTypeDescription="Create a new document." ma:contentTypeScope="" ma:versionID="03f21d94c85ad18733380ed8978db759">
  <xsd:schema xmlns:xsd="http://www.w3.org/2001/XMLSchema" xmlns:xs="http://www.w3.org/2001/XMLSchema" xmlns:p="http://schemas.microsoft.com/office/2006/metadata/properties" xmlns:ns2="112d48c4-d24b-4a21-8024-c2cbc9cacc7e" xmlns:ns3="b835c416-32fe-4346-9075-2f31fbec0adf" targetNamespace="http://schemas.microsoft.com/office/2006/metadata/properties" ma:root="true" ma:fieldsID="33da19c79d53d742b4255554107f137d" ns2:_="" ns3:_="">
    <xsd:import namespace="112d48c4-d24b-4a21-8024-c2cbc9cacc7e"/>
    <xsd:import namespace="b835c416-32fe-4346-9075-2f31fbec0a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d48c4-d24b-4a21-8024-c2cbc9cacc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5a8d78b-6148-4bf1-92dd-b4f00782c4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5c416-32fe-4346-9075-2f31fbec0ad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0e73c4d-8f5f-41a5-9284-d131299ebff2}" ma:internalName="TaxCatchAll" ma:showField="CatchAllData" ma:web="b835c416-32fe-4346-9075-2f31fbec0a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35c416-32fe-4346-9075-2f31fbec0adf" xsi:nil="true"/>
    <lcf76f155ced4ddcb4097134ff3c332f xmlns="112d48c4-d24b-4a21-8024-c2cbc9cacc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E367B47-4369-47A8-A5AF-59A1C2C44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2d48c4-d24b-4a21-8024-c2cbc9cacc7e"/>
    <ds:schemaRef ds:uri="b835c416-32fe-4346-9075-2f31fbec0a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6F4016-737C-4E1B-9BCD-CBDADF8FB0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CE3AB-B8AD-481A-B065-3A5E56A21052}">
  <ds:schemaRefs>
    <ds:schemaRef ds:uri="http://schemas.microsoft.com/office/2006/documentManagement/types"/>
    <ds:schemaRef ds:uri="http://purl.org/dc/elements/1.1/"/>
    <ds:schemaRef ds:uri="http://purl.org/dc/dcmitype/"/>
    <ds:schemaRef ds:uri="91e1ac7f-a06e-4275-92f4-7b3f83fafd28"/>
    <ds:schemaRef ds:uri="6c854b04-c9c6-4391-adbe-2e73191270e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f7173170-2434-4ae6-a11a-0ae87f90dd8a"/>
    <ds:schemaRef ds:uri="b835c416-32fe-4346-9075-2f31fbec0adf"/>
    <ds:schemaRef ds:uri="112d48c4-d24b-4a21-8024-c2cbc9cacc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399</Words>
  <Application>Microsoft Office PowerPoint</Application>
  <PresentationFormat>Widescreen</PresentationFormat>
  <Paragraphs>62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Dreaming Outloud Pro</vt:lpstr>
      <vt:lpstr>Tenorite</vt:lpstr>
      <vt:lpstr>office theme</vt:lpstr>
      <vt:lpstr>Support One Another</vt:lpstr>
      <vt:lpstr>Workplace Stress is Common</vt:lpstr>
      <vt:lpstr>Be Respectful &amp; Listen Compassionately</vt:lpstr>
      <vt:lpstr>Signs more Assistance May be Needed</vt:lpstr>
      <vt:lpstr>Share Resources and Information</vt:lpstr>
      <vt:lpstr>Check Back Later</vt:lpstr>
      <vt:lpstr>Try it! </vt:lpstr>
      <vt:lpstr>Conclusion and 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One Another Training</dc:title>
  <dc:subject>Mental Health</dc:subject>
  <dc:creator>OSHA</dc:creator>
  <cp:keywords>Mental Health; Training; Support; Safety; Workplace</cp:keywords>
  <cp:lastModifiedBy>Kelly McLaughlin</cp:lastModifiedBy>
  <cp:revision>268</cp:revision>
  <dcterms:created xsi:type="dcterms:W3CDTF">2013-07-15T20:26:40Z</dcterms:created>
  <dcterms:modified xsi:type="dcterms:W3CDTF">2023-08-30T14:55:02Z</dcterms:modified>
  <cp:category>Safe + Sound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0x010100D4CE6B709A97714EB59DDCC8A22A708D</vt:lpwstr>
  </property>
  <property fmtid="{D5CDD505-2E9C-101B-9397-08002B2CF9AE}" pid="3" name="MediaServiceImageTags">
    <vt:lpwstr/>
  </property>
</Properties>
</file>